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75" r:id="rId12"/>
    <p:sldId id="269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58" r:id="rId30"/>
    <p:sldId id="289" r:id="rId31"/>
    <p:sldId id="260" r:id="rId32"/>
    <p:sldId id="290" r:id="rId33"/>
    <p:sldId id="291" r:id="rId34"/>
    <p:sldId id="270" r:id="rId35"/>
    <p:sldId id="27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2509" autoAdjust="0"/>
  </p:normalViewPr>
  <p:slideViewPr>
    <p:cSldViewPr snapToGrid="0">
      <p:cViewPr varScale="1">
        <p:scale>
          <a:sx n="91" d="100"/>
          <a:sy n="91" d="100"/>
        </p:scale>
        <p:origin x="2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11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72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72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63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240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82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0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9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97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58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29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9CEB583-F2E9-4F55-B409-2C99B9AB8CEE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EA90B2C-50A9-4CEA-B466-2AE9B57984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58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hyperlink" Target="https://www.investopedia.com/terms/c/currency.as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11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www.bookmyforex.com/currency-converter/usd-to-inr/" TargetMode="Externa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0.PNG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hyperlink" Target="https://en.wikipedia.org/wiki/Constraint_(mathematics)" TargetMode="External"/><Relationship Id="rId5" Type="http://schemas.openxmlformats.org/officeDocument/2006/relationships/hyperlink" Target="https://en.wikipedia.org/wiki/Parameter_space" TargetMode="External"/><Relationship Id="rId4" Type="http://schemas.openxmlformats.org/officeDocument/2006/relationships/hyperlink" Target="https://en.wikipedia.org/wiki/Mathematical_optimizatio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5.png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23B3-1B50-4FBA-9721-F747A195C2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2F793-B814-4953-B85F-22EA66AC3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le of currency&#10;&#10;Description automatically generated with low confidence">
            <a:extLst>
              <a:ext uri="{FF2B5EF4-FFF2-40B4-BE49-F238E27FC236}">
                <a16:creationId xmlns:a16="http://schemas.microsoft.com/office/drawing/2014/main" id="{47D11AA6-3843-4BBD-BCCC-783EFCD740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3298"/>
            <a:ext cx="12887963" cy="72830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28335A-754C-456D-B1E6-CBD96CC4D298}"/>
              </a:ext>
            </a:extLst>
          </p:cNvPr>
          <p:cNvSpPr/>
          <p:nvPr/>
        </p:nvSpPr>
        <p:spPr>
          <a:xfrm>
            <a:off x="0" y="-43298"/>
            <a:ext cx="12887962" cy="72830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  <a:ea typeface="Arial" panose="020B0604020202020204" pitchFamily="34" charset="0"/>
              </a:rPr>
              <a:t>Forecast</a:t>
            </a:r>
            <a:r>
              <a:rPr lang="en-US" sz="4400" b="1" i="1" dirty="0">
                <a:effectLst/>
                <a:latin typeface="Bookman Old Style" panose="02050604050505020204" pitchFamily="18" charset="0"/>
                <a:ea typeface="Arial" panose="020B0604020202020204" pitchFamily="34" charset="0"/>
              </a:rPr>
              <a:t> </a:t>
            </a:r>
            <a:r>
              <a:rPr 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  <a:ea typeface="Arial" panose="020B0604020202020204" pitchFamily="34" charset="0"/>
              </a:rPr>
              <a:t>Exchange</a:t>
            </a:r>
            <a:r>
              <a:rPr lang="en-US" sz="4400" b="1" i="1" dirty="0">
                <a:effectLst/>
                <a:latin typeface="Bookman Old Style" panose="02050604050505020204" pitchFamily="18" charset="0"/>
                <a:ea typeface="Arial" panose="020B0604020202020204" pitchFamily="34" charset="0"/>
              </a:rPr>
              <a:t> </a:t>
            </a:r>
            <a:r>
              <a:rPr 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  <a:ea typeface="Arial" panose="020B0604020202020204" pitchFamily="34" charset="0"/>
              </a:rPr>
              <a:t>Rates</a:t>
            </a:r>
            <a:endParaRPr lang="en-IN" sz="4400" i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B1449C2-35D2-4AA4-9E1F-F630B8E9F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90597"/>
      </p:ext>
    </p:extLst>
  </p:cSld>
  <p:clrMapOvr>
    <a:masterClrMapping/>
  </p:clrMapOvr>
  <p:transition spd="slow" advTm="904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2D07-A1B5-4FC2-A052-B6C77696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Display the Pandas </a:t>
            </a:r>
            <a:r>
              <a:rPr lang="en-US" b="1" i="1" dirty="0" err="1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DataFrame</a:t>
            </a:r>
            <a:r>
              <a:rPr lang="en-US" b="1" i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in </a:t>
            </a:r>
            <a:r>
              <a:rPr lang="en-US" b="1" i="1" u="sng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Heatmap style</a:t>
            </a:r>
            <a:br>
              <a:rPr lang="en-US" b="1" i="0" dirty="0">
                <a:solidFill>
                  <a:srgbClr val="FFFFFF"/>
                </a:solidFill>
                <a:effectLst/>
                <a:latin typeface="sofia-pro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D3C7-E74C-4710-A8A9-C380BF8A5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heatmap is a matrix kind of 2-dimensional figure which gives a </a:t>
            </a:r>
            <a:r>
              <a:rPr lang="en-US" sz="2000" b="0" i="1" dirty="0" err="1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visualisation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of numerical data in the form of cells. Each cell of the heatmap is </a:t>
            </a:r>
            <a:r>
              <a:rPr lang="en-US" sz="2000" b="0" i="1" dirty="0" err="1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coloured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and the shades of </a:t>
            </a:r>
            <a:r>
              <a:rPr lang="en-US" sz="2000" b="0" i="1" dirty="0" err="1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colour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represent some kind of relationship of the value with the </a:t>
            </a:r>
            <a:r>
              <a:rPr lang="en-US" sz="2000" b="0" i="1" dirty="0" err="1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dataframe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N" sz="20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CD667DC-780C-4AA9-A8D9-AD1F69988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7476"/>
      </p:ext>
    </p:extLst>
  </p:cSld>
  <p:clrMapOvr>
    <a:masterClrMapping/>
  </p:clrMapOvr>
  <p:transition spd="slow" advTm="481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25E67-1045-41F3-A265-4C31E6B9E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1" y="50913"/>
            <a:ext cx="11458574" cy="64737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46B9F10-AF78-4420-9A6E-737F86616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77685"/>
      </p:ext>
    </p:extLst>
  </p:cSld>
  <p:clrMapOvr>
    <a:masterClrMapping/>
  </p:clrMapOvr>
  <p:transition spd="med" advTm="360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222B-900D-4C77-8704-AFD9824A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 err="1">
                <a:latin typeface="Bookman Old Style" panose="02050604050505020204" pitchFamily="18" charset="0"/>
              </a:rPr>
              <a:t>Dataframe.corr</a:t>
            </a:r>
            <a:r>
              <a:rPr lang="en-US" b="1" i="1" dirty="0">
                <a:latin typeface="Bookman Old Style" panose="02050604050505020204" pitchFamily="18" charset="0"/>
              </a:rPr>
              <a:t>()</a:t>
            </a:r>
            <a:endParaRPr lang="en-IN" b="1" i="1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D3F64-AC13-4CE9-A45E-31ECECB2F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23750"/>
            <a:ext cx="8915400" cy="3587472"/>
          </a:xfrm>
        </p:spPr>
        <p:txBody>
          <a:bodyPr>
            <a:normAutofit/>
          </a:bodyPr>
          <a:lstStyle/>
          <a:p>
            <a:r>
              <a:rPr lang="en-US" sz="2000" i="1" u="sng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Dataframe.corr</a:t>
            </a:r>
            <a:r>
              <a:rPr lang="en-US" sz="2000" i="1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</a:t>
            </a:r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used to find the pairwise correlation of all columns in the </a:t>
            </a:r>
            <a:r>
              <a:rPr lang="en-US" sz="2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dataframe</a:t>
            </a:r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Any </a:t>
            </a:r>
            <a:r>
              <a:rPr lang="en-US" sz="2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</a:t>
            </a:r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values are automatically excluded. For any non-numeric data type columns in the </a:t>
            </a:r>
            <a:r>
              <a:rPr lang="en-US" sz="2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dataframe</a:t>
            </a:r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it is ignored. </a:t>
            </a:r>
            <a:endParaRPr lang="en-IN" sz="20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2C9C2B-5910-432A-8AA0-53DC6CD7E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6" y="3741428"/>
            <a:ext cx="4959647" cy="216979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9A162CB-7520-4A4D-AD5B-E8A3968BB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03782"/>
      </p:ext>
    </p:extLst>
  </p:cSld>
  <p:clrMapOvr>
    <a:masterClrMapping/>
  </p:clrMapOvr>
  <p:transition spd="slow" advTm="1243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07CC-4009-42AE-B195-1892F608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i="1" dirty="0">
                <a:latin typeface="Bookman Old Style" panose="02050604050505020204" pitchFamily="18" charset="0"/>
              </a:rPr>
              <a:t>Describe Data()</a:t>
            </a:r>
            <a:endParaRPr lang="en-IN" sz="4000" b="1" i="1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25C22-53C7-4448-9A67-B3540F209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402" y="2399251"/>
            <a:ext cx="8915400" cy="2812028"/>
          </a:xfrm>
        </p:spPr>
        <p:txBody>
          <a:bodyPr/>
          <a:lstStyle/>
          <a:p>
            <a:r>
              <a:rPr lang="en-US" sz="2000" i="1" u="sng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describe() </a:t>
            </a:r>
            <a:r>
              <a:rPr lang="en-US" sz="200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 used to view some basic statistical details like percentile, mean, std etc. of a data frame or a series of numeric values.</a:t>
            </a:r>
            <a:endParaRPr lang="en-IN" sz="20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761E6-48EC-4824-85AC-B7D3196FC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38" y="3729060"/>
            <a:ext cx="4648603" cy="296443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FEBA60-CA3B-4D67-B71A-24933B693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18157"/>
      </p:ext>
    </p:extLst>
  </p:cSld>
  <p:clrMapOvr>
    <a:masterClrMapping/>
  </p:clrMapOvr>
  <p:transition spd="slow" advTm="439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F1F2-DBFD-43FF-860B-4A5C6F9E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082" y="411019"/>
            <a:ext cx="7729728" cy="11887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i="1" dirty="0">
                <a:latin typeface="Bookman Old Style" panose="02050604050505020204" pitchFamily="18" charset="0"/>
              </a:rPr>
              <a:t>Time Series Plot or Line Plot</a:t>
            </a:r>
            <a:endParaRPr lang="en-IN" sz="4000" b="1" i="1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E706C-F5F1-411C-8DF6-58B6D1D68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54636"/>
            <a:ext cx="8915400" cy="2457974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sz="2000" i="1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 plot </a:t>
            </a:r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a graphical display that visually represents the correlation between certain variables or changes in data over time using several points, usually ordered in their x-axis value, that are connected by straight line segments. The independent variable is represented in the x-axis while the y-axis represents the data that is changing depending on the x-axis variable, aka the dependent variable.</a:t>
            </a:r>
          </a:p>
          <a:p>
            <a:endParaRPr lang="en-IN" sz="20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C25CB-6113-4B0A-9D0C-24F2CE1C8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9" y="3700994"/>
            <a:ext cx="4521744" cy="274598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19195D4-6172-45C7-B372-B4CFA9613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5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117">
        <p159:morph option="byObject"/>
      </p:transition>
    </mc:Choice>
    <mc:Fallback xmlns="">
      <p:transition spd="slow" advTm="61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BAB3-54AE-4379-90D5-F91ED3F6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373380"/>
            <a:ext cx="7729728" cy="1188720"/>
          </a:xfrm>
        </p:spPr>
        <p:txBody>
          <a:bodyPr/>
          <a:lstStyle/>
          <a:p>
            <a:pPr algn="ctr"/>
            <a:r>
              <a:rPr lang="en-US" b="1" i="1" dirty="0">
                <a:latin typeface="Bookman Old Style" panose="02050604050505020204" pitchFamily="18" charset="0"/>
              </a:rPr>
              <a:t>Time Series Decomposition Plot</a:t>
            </a:r>
            <a:endParaRPr lang="en-IN" b="1" i="1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9E913-E4A8-4FA5-BBC7-83F986737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4300"/>
            <a:ext cx="8915400" cy="4006921"/>
          </a:xfrm>
        </p:spPr>
        <p:txBody>
          <a:bodyPr/>
          <a:lstStyle/>
          <a:p>
            <a:pPr algn="l" fontAlgn="base"/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Time series decomposition involves thinking of a series as a combination of level, trend, seasonality, and noise components.</a:t>
            </a:r>
          </a:p>
          <a:p>
            <a:pPr algn="l" fontAlgn="base"/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Decomposition provides a useful abstract model for thinking about time series generally and for better understanding problems during time series analysis and forecasting.</a:t>
            </a:r>
          </a:p>
          <a:p>
            <a:pPr algn="ctr" fontAlgn="base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Trend:</a:t>
            </a:r>
            <a:r>
              <a:rPr lang="en-US" sz="2000" b="0" i="1" dirty="0">
                <a:solidFill>
                  <a:srgbClr val="55555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increasing or decreasing value in the series.</a:t>
            </a:r>
          </a:p>
          <a:p>
            <a:pPr algn="ctr" fontAlgn="base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Seasonality:</a:t>
            </a:r>
            <a:r>
              <a:rPr lang="en-US" sz="2000" b="0" i="1" dirty="0">
                <a:solidFill>
                  <a:srgbClr val="55555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repeating short-term cycle in the series.</a:t>
            </a:r>
          </a:p>
          <a:p>
            <a:pPr algn="ctr" fontAlgn="base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20212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Residuals:</a:t>
            </a:r>
            <a:r>
              <a:rPr lang="en-US" sz="2000" b="0" i="1" dirty="0">
                <a:solidFill>
                  <a:srgbClr val="20212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“residuals” in a time series model are what is left over after fitting a model. </a:t>
            </a:r>
          </a:p>
          <a:p>
            <a:pPr algn="l" fontAlgn="base"/>
            <a:endParaRPr lang="en-US" sz="2000" b="0" i="1" dirty="0"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12FF320-FAC6-412C-AEF0-2CC8FC593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233">
        <p:fade/>
      </p:transition>
    </mc:Choice>
    <mc:Fallback xmlns="">
      <p:transition spd="med" advTm="212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BF0C7A-2817-445A-A318-5A3962B03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12" y="1318526"/>
            <a:ext cx="6117975" cy="408346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85F5AB-CB64-4953-9FA2-1710608BA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96801"/>
      </p:ext>
    </p:extLst>
  </p:cSld>
  <p:clrMapOvr>
    <a:masterClrMapping/>
  </p:clrMapOvr>
  <p:transition spd="slow" advTm="43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2D0D-7DEE-443D-A99B-3569F866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latin typeface="Bookman Old Style" panose="02050604050505020204" pitchFamily="18" charset="0"/>
              </a:rPr>
              <a:t>ACF &amp; PACF Plot</a:t>
            </a:r>
            <a:endParaRPr lang="en-IN" b="1" i="1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4A0AE-465E-4C80-A103-5B0034EB5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1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ACF plot 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 a bar chart of coefficients of correlation between a time series and it lagged values. ACF explains how the present value of a given time series is correlated with the past values.</a:t>
            </a:r>
          </a:p>
          <a:p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x-axis- expresses the correlation coefficient</a:t>
            </a:r>
          </a:p>
          <a:p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y-axis-mentions the number of lags.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3734B-DF21-4A74-BFAB-14F967992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59" y="3867325"/>
            <a:ext cx="4191551" cy="273900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A33C4E7-A20B-4682-9FA4-79755679B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16903"/>
      </p:ext>
    </p:extLst>
  </p:cSld>
  <p:clrMapOvr>
    <a:masterClrMapping/>
  </p:clrMapOvr>
  <p:transition spd="slow" advTm="1018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343EE0-573F-4CF9-A985-9ACEAABB4103}"/>
              </a:ext>
            </a:extLst>
          </p:cNvPr>
          <p:cNvSpPr txBox="1"/>
          <p:nvPr/>
        </p:nvSpPr>
        <p:spPr>
          <a:xfrm>
            <a:off x="1914524" y="491222"/>
            <a:ext cx="6448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PACF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is the partial autocorrelation function that explains the partial correlation between the series and lags of itself.</a:t>
            </a:r>
            <a:endParaRPr lang="en-IN" sz="20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C6E1D-F8E2-43F4-9C80-A4C6B8A43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56" y="2133600"/>
            <a:ext cx="4776288" cy="325754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D9D97D-5779-4D08-9AD3-64A5CB561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259">
        <p:split orient="vert"/>
      </p:transition>
    </mc:Choice>
    <mc:Fallback xmlns="">
      <p:transition spd="slow" advTm="4259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3D24-E3A9-4FFA-81C2-CC576AE2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INTRODUCTION TO STATIONARY &amp; NON-STATIONARY SERIES</a:t>
            </a:r>
            <a:br>
              <a:rPr lang="en-US" b="0" i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endParaRPr lang="en-IN" i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782F9-9E49-4073-AB6E-85E26C24E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difference between stationary and non-stationary signals is that </a:t>
            </a:r>
            <a:r>
              <a:rPr lang="en-US" b="1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properties of a stationary process signal do not change with time</a:t>
            </a:r>
            <a:r>
              <a:rPr lang="en-US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while a Non-stationary signal is process is inconsistent with time.</a:t>
            </a:r>
          </a:p>
          <a:p>
            <a:r>
              <a:rPr lang="en-US" b="1" i="1" u="sng" dirty="0">
                <a:solidFill>
                  <a:schemeClr val="tx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What if the Data is not Stationary?</a:t>
            </a:r>
          </a:p>
          <a:p>
            <a:r>
              <a:rPr lang="en-US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Non-stationary data, as a rule, </a:t>
            </a:r>
            <a:r>
              <a:rPr lang="en-US" b="1" i="1" u="sng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are unpredictable and cannot be modeled or forecasted</a:t>
            </a:r>
            <a:r>
              <a:rPr lang="en-US" b="0" i="1" u="sng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results obtained by using non-stationary time series may be spurious in that they may indicate a relationship between two variables where one does not exist.</a:t>
            </a:r>
            <a:endParaRPr lang="en-US" b="1" i="1" u="sng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convert the data in stationary </a:t>
            </a:r>
          </a:p>
          <a:p>
            <a:r>
              <a:rPr lang="en-IN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</a:rPr>
              <a:t>Differencing is a popular and widely used data transform for making time series data stationary.</a:t>
            </a:r>
          </a:p>
          <a:p>
            <a:r>
              <a:rPr lang="en-US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</a:rPr>
              <a:t>Differencing can help stabilize the mean of the time series by removing changes in the level of a time series, and so eliminating (or reducing) trend and seasonality.</a:t>
            </a:r>
          </a:p>
          <a:p>
            <a:endParaRPr lang="en-IN" i="1" dirty="0">
              <a:solidFill>
                <a:schemeClr val="tx1"/>
              </a:solidFill>
              <a:latin typeface="Candara" panose="020E0502030303020204" pitchFamily="34" charset="0"/>
              <a:ea typeface="Cambria" panose="020405030504060302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3C71C56-C5BB-414B-A609-BA397055F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9158">
        <p14:reveal/>
      </p:transition>
    </mc:Choice>
    <mc:Fallback xmlns="">
      <p:transition spd="slow" advTm="91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D3210-1001-479B-A822-01FE4897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i="1" dirty="0">
                <a:latin typeface="Cambria" panose="02040503050406030204" pitchFamily="18" charset="0"/>
                <a:ea typeface="Cambria" panose="02040503050406030204" pitchFamily="18" charset="0"/>
              </a:rPr>
              <a:t>          What is Exchange Rates?</a:t>
            </a:r>
            <a:endParaRPr lang="en-IN" sz="48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8D6CA-BCFE-4541-88D0-F56A3E5C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lnSpc>
                <a:spcPct val="100000"/>
              </a:lnSpc>
            </a:pPr>
            <a:r>
              <a:rPr lang="en-US" i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An exchange rate is the value of one nation's </a:t>
            </a:r>
            <a:r>
              <a:rPr lang="en-US" i="1" u="sng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Bookman Old Style" panose="0205060405050502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currency</a:t>
            </a:r>
            <a:r>
              <a:rPr lang="en-US" i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 versus the currency of another nation or economic zone. </a:t>
            </a:r>
          </a:p>
          <a:p>
            <a:pPr lvl="1" algn="just"/>
            <a:r>
              <a:rPr lang="en-US" i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For example,</a:t>
            </a:r>
            <a:r>
              <a:rPr lang="en-US" i="1" dirty="0">
                <a:solidFill>
                  <a:schemeClr val="tx1"/>
                </a:solidFill>
                <a:latin typeface="Bookman Old Style" panose="02050604050505020204" pitchFamily="18" charset="0"/>
              </a:rPr>
              <a:t> How many INR it will be for 1 USD?</a:t>
            </a:r>
            <a:endParaRPr lang="en-IN" i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lvl="1" algn="just"/>
            <a:r>
              <a:rPr lang="en-US" i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As of June 25, 2021, the exchange rate is $1, meaning it takes $1 to buy 74.25 INR.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  <a:latin typeface="SourceSansPro"/>
            </a:endParaRPr>
          </a:p>
          <a:p>
            <a:pPr marL="0" indent="0">
              <a:buNone/>
            </a:pPr>
            <a:br>
              <a:rPr lang="en-IN" b="0" i="0" cap="all" dirty="0">
                <a:solidFill>
                  <a:srgbClr val="A8A8A8"/>
                </a:solidFill>
                <a:effectLst/>
                <a:latin typeface="aktiv-grotesk-std"/>
              </a:rPr>
            </a:br>
            <a:endParaRPr lang="en-US" dirty="0">
              <a:solidFill>
                <a:srgbClr val="111111"/>
              </a:solidFill>
              <a:latin typeface="SourceSansPro"/>
            </a:endParaRPr>
          </a:p>
          <a:p>
            <a:pPr marL="0" indent="0" algn="ctr">
              <a:buNone/>
            </a:pPr>
            <a:endParaRPr lang="en-US" dirty="0">
              <a:solidFill>
                <a:srgbClr val="111111"/>
              </a:solidFill>
              <a:latin typeface="SourceSansPro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2EC89B-C5E4-4F74-A2D8-BD85049C8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7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146">
        <p:fade/>
      </p:transition>
    </mc:Choice>
    <mc:Fallback xmlns="">
      <p:transition spd="med" advTm="171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23F8-628D-4E94-8390-A6D16488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083" y="243239"/>
            <a:ext cx="7729728" cy="1188720"/>
          </a:xfrm>
        </p:spPr>
        <p:txBody>
          <a:bodyPr/>
          <a:lstStyle/>
          <a:p>
            <a:pPr algn="ctr"/>
            <a:r>
              <a:rPr lang="en-US" b="1" i="1" dirty="0">
                <a:latin typeface="Bookman Old Style" panose="02050604050505020204" pitchFamily="18" charset="0"/>
              </a:rPr>
              <a:t>Augmented Dickey-Fuller (ADF) Test</a:t>
            </a:r>
            <a:endParaRPr lang="en-IN" b="1" i="1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0EEB4-1A9A-403E-8860-473BC8261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083" y="1778466"/>
            <a:ext cx="8915400" cy="3422925"/>
          </a:xfrm>
        </p:spPr>
        <p:txBody>
          <a:bodyPr>
            <a:normAutofit fontScale="25000" lnSpcReduction="20000"/>
          </a:bodyPr>
          <a:lstStyle/>
          <a:p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</a:rPr>
              <a:t>Augmented Dickey Fuller test (ADF Test) is a common statistical test used to test whether a given Time series is stationary or not. It is one of the most commonly used statistical test when it comes to analyzing the stationary of a series.</a:t>
            </a:r>
          </a:p>
          <a:p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</a:rPr>
              <a:t>A Dickey-Fuller test is a unit root test that tests the null hypothesis that α=1 in the following model equation. alpha is the coefficient of the first lag on Y.</a:t>
            </a:r>
          </a:p>
          <a:p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Null Hypothesis (H0): alpha=1</a:t>
            </a:r>
          </a:p>
          <a:p>
            <a:r>
              <a:rPr lang="en-US" sz="7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Alternate Hypothesis (Ha) or (H1)</a:t>
            </a:r>
          </a:p>
          <a:p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</a:rPr>
              <a:t>Null Hypothesis (H0): alpha=1</a:t>
            </a:r>
          </a:p>
          <a:p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ADF test expands the Dickey-Fuller test equation to include high order regressive process in the model.</a:t>
            </a:r>
          </a:p>
          <a:p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  <a:t>The </a:t>
            </a:r>
            <a:r>
              <a:rPr lang="en-US" sz="7200" b="0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  <a:t>statsmodel</a:t>
            </a:r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  <a:t> package provides a reliable implementation of the ADF test via the </a:t>
            </a:r>
            <a:r>
              <a:rPr lang="en-US" sz="7200" b="0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  <a:t>adfuller</a:t>
            </a:r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  <a:t>() function in </a:t>
            </a:r>
            <a:r>
              <a:rPr lang="en-US" sz="7200" b="0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  <a:t>statsmodels.tsa.stattools</a:t>
            </a:r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  <a:t>. It returns the following outputs:</a:t>
            </a:r>
          </a:p>
          <a:p>
            <a:pPr marL="0" indent="0">
              <a:buNone/>
            </a:pPr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  <a:t>                      1) The p-value</a:t>
            </a:r>
          </a:p>
          <a:p>
            <a:pPr marL="0" indent="0">
              <a:buNone/>
            </a:pPr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  <a:t>              2)  The value of the test statistic</a:t>
            </a:r>
          </a:p>
          <a:p>
            <a:pPr marL="0" indent="0">
              <a:buNone/>
            </a:pPr>
            <a:r>
              <a:rPr lang="en-US" sz="7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  <a:ea typeface="Cambria" panose="02040503050406030204" pitchFamily="18" charset="0"/>
              </a:rPr>
              <a:t>           3)   </a:t>
            </a:r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  <a:t>Number of lags considered for the test</a:t>
            </a:r>
          </a:p>
          <a:p>
            <a:pPr marL="0" indent="0">
              <a:buNone/>
            </a:pPr>
            <a: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  <a:t>            4)   The critical value cutoffs.</a:t>
            </a:r>
            <a:br>
              <a:rPr lang="en-US" sz="7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ndara" panose="020E0502030303020204" pitchFamily="34" charset="0"/>
                <a:ea typeface="Cambria" panose="02040503050406030204" pitchFamily="18" charset="0"/>
              </a:rPr>
            </a:br>
            <a:endParaRPr lang="en-US" sz="7200" b="0" i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ndara" panose="020E0502030303020204" pitchFamily="34" charset="0"/>
              <a:ea typeface="Cambria" panose="02040503050406030204" pitchFamily="18" charset="0"/>
            </a:endParaRPr>
          </a:p>
          <a:p>
            <a:endParaRPr lang="en-IN" i="1" dirty="0">
              <a:solidFill>
                <a:schemeClr val="tx1">
                  <a:lumMod val="95000"/>
                  <a:lumOff val="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ACAB03-12F3-4201-A562-1D6D9F137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75359"/>
      </p:ext>
    </p:extLst>
  </p:cSld>
  <p:clrMapOvr>
    <a:masterClrMapping/>
  </p:clrMapOvr>
  <p:transition spd="slow" advTm="34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4E13-05E0-4822-B59C-EBD9C462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i="1" dirty="0">
                <a:latin typeface="Bookman Old Style" panose="02050604050505020204" pitchFamily="18" charset="0"/>
              </a:rPr>
              <a:t>INTRODUCTION TO UPSAMPLING &amp;</a:t>
            </a:r>
            <a:br>
              <a:rPr lang="en-IN" b="1" i="1" dirty="0">
                <a:latin typeface="Bookman Old Style" panose="02050604050505020204" pitchFamily="18" charset="0"/>
              </a:rPr>
            </a:br>
            <a:r>
              <a:rPr lang="en-IN" b="1" i="1" dirty="0">
                <a:latin typeface="Bookman Old Style" panose="02050604050505020204" pitchFamily="18" charset="0"/>
              </a:rPr>
              <a:t>DOWNSAMPLING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D272F-57B8-448A-B09F-D44F1CFEB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Upsampling</a:t>
            </a:r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:-Increasing the rate of already sampled signal is </a:t>
            </a:r>
            <a:r>
              <a:rPr lang="en-US" sz="2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Upsampling</a:t>
            </a:r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Interpolating the missing values:-</a:t>
            </a:r>
          </a:p>
          <a:p>
            <a:r>
              <a:rPr lang="en-US" sz="2000" i="1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 interpolation </a:t>
            </a:r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means to estimate the unknown value in the same increasing order from previous values</a:t>
            </a:r>
          </a:p>
          <a:p>
            <a:r>
              <a:rPr lang="en-US" sz="2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Downsampling</a:t>
            </a:r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:-decreasing the rate is called </a:t>
            </a:r>
            <a:r>
              <a:rPr lang="en-US" sz="2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downsampling</a:t>
            </a:r>
            <a:r>
              <a:rPr lang="en-US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N" sz="20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704497-3D04-43A4-8236-B9C9CFD45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57260"/>
      </p:ext>
    </p:extLst>
  </p:cSld>
  <p:clrMapOvr>
    <a:masterClrMapping/>
  </p:clrMapOvr>
  <p:transition spd="slow" advTm="2422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437E-4108-4CA3-A32B-352CC5A4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B40DC-8A7D-418A-B646-6A1B6599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14893"/>
            <a:ext cx="8915400" cy="3478415"/>
          </a:xfrm>
        </p:spPr>
        <p:txBody>
          <a:bodyPr/>
          <a:lstStyle/>
          <a:p>
            <a:r>
              <a:rPr lang="en-US" i="1" dirty="0"/>
              <a:t>Two types of transformations</a:t>
            </a:r>
            <a:r>
              <a:rPr lang="en-US" dirty="0"/>
              <a:t>:-</a:t>
            </a:r>
          </a:p>
          <a:p>
            <a:r>
              <a:rPr lang="en-US" i="1" u="sng" dirty="0">
                <a:solidFill>
                  <a:schemeClr val="tx1"/>
                </a:solidFill>
              </a:rPr>
              <a:t>SQUARE ROOT TRANSFORM &amp; LOG TRANSFORM</a:t>
            </a:r>
            <a:r>
              <a:rPr lang="en-US" dirty="0"/>
              <a:t>:-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They calculate </a:t>
            </a:r>
            <a:r>
              <a:rPr lang="en-US" b="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relationship between variability and mean.</a:t>
            </a:r>
            <a:endParaRPr lang="en-IN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86FBCF-6B28-4C16-BF36-D653B62FE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06832"/>
      </p:ext>
    </p:extLst>
  </p:cSld>
  <p:clrMapOvr>
    <a:masterClrMapping/>
  </p:clrMapOvr>
  <p:transition spd="med" advTm="1059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0042-AB4B-435E-919B-3BA5D033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807" y="472433"/>
            <a:ext cx="7729728" cy="1188720"/>
          </a:xfrm>
        </p:spPr>
        <p:txBody>
          <a:bodyPr/>
          <a:lstStyle/>
          <a:p>
            <a:pPr algn="ctr"/>
            <a:r>
              <a:rPr lang="en-US" b="1" i="1" dirty="0">
                <a:latin typeface="Bookman Old Style" panose="02050604050505020204" pitchFamily="18" charset="0"/>
              </a:rPr>
              <a:t>Data Driven Model</a:t>
            </a:r>
            <a:endParaRPr lang="en-IN" b="1" i="1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2133-636E-4891-82FD-BBB0C80E0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8237" y="1912689"/>
            <a:ext cx="8915400" cy="3284157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22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Evaluation Metric RMSE</a:t>
            </a:r>
          </a:p>
          <a:p>
            <a:pPr algn="ctr"/>
            <a:r>
              <a:rPr lang="en-US" sz="2600" b="0" i="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RMSE </a:t>
            </a:r>
            <a:r>
              <a:rPr lang="en-US" sz="2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square root of mean squared error.</a:t>
            </a: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Importing Libraries for creating models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:-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ctr"/>
            <a:endParaRPr lang="en-US" sz="2400" b="0" i="0" dirty="0"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0" i="0" dirty="0"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0" i="0" dirty="0"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ctr">
              <a:buNone/>
            </a:pPr>
            <a:endParaRPr lang="en-US" sz="2400" b="1" i="1" u="sng" dirty="0">
              <a:solidFill>
                <a:schemeClr val="tx1"/>
              </a:solidFill>
              <a:latin typeface="Bookman Old Style" panose="02050604050505020204" pitchFamily="18" charset="0"/>
              <a:ea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US" sz="2900" b="1" i="1" u="sng" dirty="0">
                <a:solidFill>
                  <a:schemeClr val="tx1"/>
                </a:solidFill>
                <a:latin typeface="Bookman Old Style" panose="02050604050505020204" pitchFamily="18" charset="0"/>
                <a:ea typeface="Cambria" panose="02040503050406030204" pitchFamily="18" charset="0"/>
              </a:rPr>
              <a:t>Simple Exponential Smoothing:-</a:t>
            </a:r>
          </a:p>
          <a:p>
            <a:pPr algn="ctr"/>
            <a:r>
              <a:rPr lang="en-US" sz="2900" b="0" i="0" dirty="0">
                <a:solidFill>
                  <a:srgbClr val="555555"/>
                </a:solidFill>
                <a:effectLst/>
                <a:latin typeface="Helvetica Neue"/>
              </a:rPr>
              <a:t> </a:t>
            </a:r>
            <a:r>
              <a:rPr lang="en-US" sz="29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Simple Exponential Smoothing, is a time series forecasting method for univariate data without a trend or seasonality.</a:t>
            </a:r>
            <a:endParaRPr lang="en-IN" sz="2900" b="0" i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IN" sz="29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we build the model </a:t>
            </a:r>
            <a:endParaRPr lang="en-IN" sz="2900" b="0" i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ctr">
              <a:buNone/>
            </a:pPr>
            <a:endParaRPr lang="en-US" sz="24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B2000-DCA3-416A-BCFD-C969AC8A2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86" y="5196846"/>
            <a:ext cx="5467385" cy="1467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DD6FC-5F28-4597-B000-A4ECE6DA2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07" y="2917453"/>
            <a:ext cx="6544285" cy="86875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A5D711-DD10-4896-A931-DCADCA21D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4499">
        <p14:reveal/>
      </p:transition>
    </mc:Choice>
    <mc:Fallback xmlns="">
      <p:transition spd="slow" advTm="144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ADEB-DC8E-400F-AD97-B2D39FC4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511686"/>
            <a:ext cx="7729728" cy="1188720"/>
          </a:xfrm>
        </p:spPr>
        <p:txBody>
          <a:bodyPr/>
          <a:lstStyle/>
          <a:p>
            <a:pPr algn="ctr"/>
            <a:r>
              <a:rPr lang="en-US" b="1" i="1" u="sng" dirty="0">
                <a:latin typeface="Bookman Old Style" panose="02050604050505020204" pitchFamily="18" charset="0"/>
              </a:rPr>
              <a:t>Holt Method</a:t>
            </a:r>
            <a:endParaRPr lang="en-IN" b="1" i="1" u="sng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E992-6BD7-4874-9E94-3EB9CFF5A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74083"/>
            <a:ext cx="8915400" cy="2668093"/>
          </a:xfrm>
        </p:spPr>
        <p:txBody>
          <a:bodyPr>
            <a:normAutofit/>
          </a:bodyPr>
          <a:lstStyle/>
          <a:p>
            <a:r>
              <a:rPr lang="en-US" sz="20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Holt's two-parameter model, also known as linear exponential smoothing, is a popular smoothing model for forecasting data with trend. Holt's model has three separate equations that work together to generate a final </a:t>
            </a:r>
            <a:r>
              <a:rPr lang="en-US" sz="2000" b="0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forecast.The</a:t>
            </a:r>
            <a:r>
              <a:rPr lang="en-US" sz="20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method is also called </a:t>
            </a:r>
            <a:r>
              <a:rPr lang="en-US" sz="2000" b="1" i="1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double exponential smoothing or trend-enhanced exponential smoothing</a:t>
            </a:r>
            <a:r>
              <a:rPr lang="en-US" sz="2000" b="0" i="1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N" sz="2000" i="1" u="sng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DC708-8B78-47A7-8E4D-C041462EB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82" y="4243935"/>
            <a:ext cx="5363685" cy="137100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CF85F9-1EDC-4E50-8117-31ABBE5E03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91900"/>
      </p:ext>
    </p:extLst>
  </p:cSld>
  <p:clrMapOvr>
    <a:masterClrMapping/>
  </p:clrMapOvr>
  <p:transition spd="slow" advTm="337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82D0-FBEE-46FF-8BCB-23415CF2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333" y="327171"/>
            <a:ext cx="7729728" cy="1633295"/>
          </a:xfrm>
        </p:spPr>
        <p:txBody>
          <a:bodyPr>
            <a:noAutofit/>
          </a:bodyPr>
          <a:lstStyle/>
          <a:p>
            <a:pPr algn="ctr"/>
            <a:r>
              <a:rPr lang="en-US" sz="1800" b="1" i="1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</a:rPr>
              <a:t>Holts winter exponential smoothing with </a:t>
            </a:r>
            <a:br>
              <a:rPr lang="en-US" sz="1800" b="1" i="1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</a:rPr>
            </a:br>
            <a:r>
              <a:rPr lang="en-US" sz="1800" b="1" i="1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</a:rPr>
              <a:t>additive seasonality and additive trend</a:t>
            </a:r>
            <a:endParaRPr lang="en-IN" sz="1800" b="1" i="1" u="sng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CC324-4E61-4A92-98A5-82CA6A996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3523376"/>
            <a:ext cx="8915400" cy="1820411"/>
          </a:xfrm>
        </p:spPr>
        <p:txBody>
          <a:bodyPr>
            <a:normAutofit fontScale="62500" lnSpcReduction="20000"/>
          </a:bodyPr>
          <a:lstStyle/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Exponential  smoothing with additive seasonality &amp; additive trend.</a:t>
            </a:r>
          </a:p>
          <a:p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This model will add the trend to the model.</a:t>
            </a:r>
          </a:p>
          <a:p>
            <a:endParaRPr lang="en-US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b="1" i="1" u="sng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ookman Old Style" panose="02050604050505020204" pitchFamily="18" charset="0"/>
            </a:endParaRPr>
          </a:p>
          <a:p>
            <a:pPr algn="ctr"/>
            <a:r>
              <a:rPr lang="en-US" b="1" i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ookman Old Style" panose="02050604050505020204" pitchFamily="18" charset="0"/>
              </a:rPr>
              <a:t>Holts winter exponential smoothing with multiplicative seasonality and additive trend</a:t>
            </a:r>
          </a:p>
          <a:p>
            <a:pPr algn="ctr"/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Exponential  smoothing with multiplicative seasonality &amp; additive trend</a:t>
            </a:r>
            <a:endParaRPr lang="en-US" b="1" i="1" u="sng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b="1" i="1" u="sng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ookman Old Style" panose="02050604050505020204" pitchFamily="18" charset="0"/>
            </a:endParaRPr>
          </a:p>
          <a:p>
            <a:pPr algn="ctr"/>
            <a:endParaRPr lang="en-US" b="1" i="1" u="sng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endParaRPr>
          </a:p>
          <a:p>
            <a:pPr algn="ctr"/>
            <a:endParaRPr lang="en-US" b="1" i="1" u="sng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ookman Old Style" panose="02050604050505020204" pitchFamily="18" charset="0"/>
            </a:endParaRPr>
          </a:p>
          <a:p>
            <a:pPr algn="ctr"/>
            <a:endParaRPr lang="en-US" b="1" i="1" u="sng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ookman Old Style" panose="020506040505050202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76A44-4AAA-497F-8572-C8EF2421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43" y="2114746"/>
            <a:ext cx="6781800" cy="1084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057CC-0CF8-4ACE-9281-D1426A9D9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62" y="5566466"/>
            <a:ext cx="7781925" cy="11783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18A01E-4395-4C99-8894-BBB074D446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3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33">
        <p:fade/>
      </p:transition>
    </mc:Choice>
    <mc:Fallback xmlns="">
      <p:transition spd="med" advTm="16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EE56-0496-4005-A653-C7A8A1463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05" y="296457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b="1" i="1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</a:rPr>
              <a:t>Final Model by combining train and test</a:t>
            </a:r>
            <a:b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EEF0-C6D4-4CDC-800A-A4783C73E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012" y="1560352"/>
            <a:ext cx="8915400" cy="3646020"/>
          </a:xfrm>
        </p:spPr>
        <p:txBody>
          <a:bodyPr/>
          <a:lstStyle/>
          <a:p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Here, now we finalized the model by combining train &amp; test</a:t>
            </a:r>
          </a:p>
          <a:p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&amp; by using holt winter exponential additive to forecast next 30 days time periods</a:t>
            </a:r>
            <a:endParaRPr lang="en-IN" i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C7819-31EB-4A9C-8B0D-56F37C5D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466363"/>
            <a:ext cx="3743326" cy="387230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64E8A42-5089-4BB5-9B6C-CD82C4E69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313">
        <p:fade/>
      </p:transition>
    </mc:Choice>
    <mc:Fallback xmlns="">
      <p:transition spd="med" advTm="143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4025-4EDD-4EE1-B6A7-9D5C24A92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</a:t>
            </a:r>
            <a:endParaRPr lang="en-IN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6FF94-28DE-4EE4-AE65-4B3D8F36C2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LSTM (Recurrent Neural Network)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9C6BFDB-F87E-4AC7-9BE3-B5F506F03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73112"/>
      </p:ext>
    </p:extLst>
  </p:cSld>
  <p:clrMapOvr>
    <a:masterClrMapping/>
  </p:clrMapOvr>
  <p:transition spd="med" advTm="607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12022-60BB-446F-B3C4-1B624260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38"/>
            <a:ext cx="10515600" cy="58918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Importing necessary libraries &amp; load the data using </a:t>
            </a:r>
            <a:r>
              <a:rPr lang="en-US" dirty="0" err="1"/>
              <a:t>pandas.read_csv</a:t>
            </a:r>
            <a:r>
              <a:rPr lang="en-US" dirty="0"/>
              <a:t>()</a:t>
            </a:r>
          </a:p>
          <a:p>
            <a:pPr marL="0" indent="0" algn="ctr">
              <a:buNone/>
            </a:pPr>
            <a:r>
              <a:rPr lang="en-US" dirty="0"/>
              <a:t>Function.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38CE4-BC59-492F-ACA2-ACD50DABC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7" y="1650666"/>
            <a:ext cx="6833577" cy="438633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F1BEAE3-517F-4E27-91E3-A306DFB07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79194"/>
      </p:ext>
    </p:extLst>
  </p:cSld>
  <p:clrMapOvr>
    <a:masterClrMapping/>
  </p:clrMapOvr>
  <p:transition spd="med" advTm="655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8D05F5-403E-4822-9BA4-6E3085B1713D}"/>
              </a:ext>
            </a:extLst>
          </p:cNvPr>
          <p:cNvSpPr txBox="1"/>
          <p:nvPr/>
        </p:nvSpPr>
        <p:spPr>
          <a:xfrm>
            <a:off x="137652" y="-128993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I’ve also fill the null values from the dataset using forward fill </a:t>
            </a:r>
          </a:p>
          <a:p>
            <a:pPr marL="0" indent="0">
              <a:buNone/>
            </a:pPr>
            <a:r>
              <a:rPr lang="en-IN" sz="2400" b="0" i="0" dirty="0" err="1">
                <a:solidFill>
                  <a:srgbClr val="202124"/>
                </a:solidFill>
                <a:effectLst/>
              </a:rPr>
              <a:t>ffill</a:t>
            </a:r>
            <a:r>
              <a:rPr lang="en-IN" sz="2400" b="0" i="0" dirty="0">
                <a:solidFill>
                  <a:srgbClr val="202124"/>
                </a:solidFill>
                <a:effectLst/>
              </a:rPr>
              <a:t>() function </a:t>
            </a:r>
            <a:r>
              <a:rPr lang="en-IN" sz="2400" dirty="0">
                <a:solidFill>
                  <a:srgbClr val="202124"/>
                </a:solidFill>
              </a:rPr>
              <a:t>will fill the missing values 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and will propagate last valid observation forward.</a:t>
            </a:r>
          </a:p>
          <a:p>
            <a:pPr marL="0" indent="0">
              <a:buNone/>
            </a:pPr>
            <a:endParaRPr lang="en-US" sz="2400" dirty="0">
              <a:solidFill>
                <a:srgbClr val="202124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02124"/>
                </a:solidFill>
              </a:rPr>
              <a:t>I’ve transformed values to float by using </a:t>
            </a:r>
            <a:r>
              <a:rPr lang="en-US" sz="2400" dirty="0" err="1">
                <a:solidFill>
                  <a:srgbClr val="202124"/>
                </a:solidFill>
              </a:rPr>
              <a:t>to_numeric</a:t>
            </a:r>
            <a:r>
              <a:rPr lang="en-US" sz="2400" dirty="0">
                <a:solidFill>
                  <a:srgbClr val="202124"/>
                </a:solidFill>
              </a:rPr>
              <a:t> function and its argument </a:t>
            </a:r>
            <a:r>
              <a:rPr lang="en-US" sz="2400" dirty="0" err="1">
                <a:solidFill>
                  <a:srgbClr val="202124"/>
                </a:solidFill>
              </a:rPr>
              <a:t>downcast.This</a:t>
            </a:r>
            <a:r>
              <a:rPr lang="en-US" sz="2400" dirty="0">
                <a:solidFill>
                  <a:srgbClr val="202124"/>
                </a:solidFill>
              </a:rPr>
              <a:t> will take a numeric type-float &amp; then downcast it to smallest version.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84166-15A6-4CD6-9F99-2856CEC5E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18" y="200504"/>
            <a:ext cx="5563082" cy="378565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31AEDBB-83CF-4F1E-8D94-FC6BEAFC8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642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07007"/>
      </p:ext>
    </p:extLst>
  </p:cSld>
  <p:clrMapOvr>
    <a:masterClrMapping/>
  </p:clrMapOvr>
  <p:transition spd="med" advTm="1368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0B12E-FF84-4263-8959-5B6FEB9D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3096"/>
            <a:ext cx="7729728" cy="1168534"/>
          </a:xfrm>
        </p:spPr>
        <p:txBody>
          <a:bodyPr>
            <a:noAutofit/>
          </a:bodyPr>
          <a:lstStyle/>
          <a:p>
            <a:pPr algn="ctr"/>
            <a:br>
              <a:rPr lang="en-US" sz="36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What’s been the value of 1 USD to INR since 1973 till date?</a:t>
            </a:r>
            <a:br>
              <a:rPr lang="en-US" sz="36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sz="4000" b="1" i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10F2A-3F6F-4F60-BA55-E9B72698E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lvl="1"/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1 </a:t>
            </a:r>
            <a:r>
              <a:rPr lang="en-US" sz="2000" b="0" i="1" strike="noStrike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USD to INR exchange rate</a:t>
            </a:r>
            <a:r>
              <a:rPr lang="en-US" sz="2000" b="0" i="1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20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has always had extreme volatility since the inception and seen plethora of fluctuations over the years. We have brought you 1 USD to INR values table ranging all the way from 1973 till date so that you can see the change in INR’s value</a:t>
            </a:r>
            <a:r>
              <a:rPr lang="en-US" b="0" i="0" dirty="0">
                <a:solidFill>
                  <a:schemeClr val="tx1"/>
                </a:solidFill>
                <a:effectLst/>
                <a:latin typeface="Lato"/>
              </a:rPr>
              <a:t>.</a:t>
            </a:r>
          </a:p>
          <a:p>
            <a:pPr lvl="1"/>
            <a:endParaRPr lang="en-US" dirty="0">
              <a:solidFill>
                <a:schemeClr val="tx1"/>
              </a:solidFill>
              <a:latin typeface="Lato"/>
            </a:endParaRP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B5B112-1168-43FE-8EA0-8335CB79A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8460"/>
            <a:ext cx="1924216" cy="3542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78F438-A573-4166-AB94-711B5083F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959156"/>
            <a:ext cx="1924217" cy="219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29047E-E460-430E-9998-466123D81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576" y="2959155"/>
            <a:ext cx="1924229" cy="2193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A346D7-310F-42E8-9FF1-3D581A851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563" y="3178460"/>
            <a:ext cx="1924229" cy="35428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C9A592-48BA-44F8-83BE-6403526F5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68" y="2959154"/>
            <a:ext cx="1924229" cy="2193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B309E3-8509-4712-89C2-B63138C28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55" y="3178459"/>
            <a:ext cx="1924215" cy="35428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AE1F5C-5464-4EBC-8166-FCBC2CA7A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20" y="2954524"/>
            <a:ext cx="1964849" cy="2239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B7A28B-81AA-45E4-9EB2-6C8DD69AEA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93" y="3178459"/>
            <a:ext cx="1975689" cy="35428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762FDA-8A68-4BB7-9846-48E391B44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886" y="2949891"/>
            <a:ext cx="1964849" cy="2239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476C74-8E18-4388-B957-CB3B3325B1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141" y="3173826"/>
            <a:ext cx="1964849" cy="175639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683D84-B9CC-4C41-93C0-901B376A5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30340"/>
      </p:ext>
    </p:extLst>
  </p:cSld>
  <p:clrMapOvr>
    <a:masterClrMapping/>
  </p:clrMapOvr>
  <p:transition spd="slow" advTm="2269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0D9ACF-73C7-451F-A13A-D2687196A69A}"/>
              </a:ext>
            </a:extLst>
          </p:cNvPr>
          <p:cNvSpPr txBox="1"/>
          <p:nvPr/>
        </p:nvSpPr>
        <p:spPr>
          <a:xfrm>
            <a:off x="393291" y="41340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I also rename the columns as “Date” and “</a:t>
            </a:r>
            <a:r>
              <a:rPr lang="en-US" sz="2800" dirty="0" err="1"/>
              <a:t>Dexinus</a:t>
            </a:r>
            <a:r>
              <a:rPr lang="en-US" sz="2800" dirty="0"/>
              <a:t>” and I’ve not set Date as index so I segregated into “Year”, “Month” &amp; “Day”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2D504-665E-4859-BF4A-7F4EFF2BA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758" y="992546"/>
            <a:ext cx="3772227" cy="358928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A19302-950C-4759-A529-92AAB7B1A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49675"/>
      </p:ext>
    </p:extLst>
  </p:cSld>
  <p:clrMapOvr>
    <a:masterClrMapping/>
  </p:clrMapOvr>
  <p:transition spd="med" advTm="953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C200-0822-44D3-AA76-97C06F34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760"/>
            <a:ext cx="10515600" cy="1325563"/>
          </a:xfrm>
        </p:spPr>
        <p:txBody>
          <a:bodyPr/>
          <a:lstStyle/>
          <a:p>
            <a:r>
              <a:rPr lang="en-US" dirty="0"/>
              <a:t>LINE PLOT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B386-932C-4BE0-8CAA-61AEF1E11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381"/>
            <a:ext cx="10515600" cy="904567"/>
          </a:xfrm>
        </p:spPr>
        <p:txBody>
          <a:bodyPr/>
          <a:lstStyle/>
          <a:p>
            <a:r>
              <a:rPr lang="en-US" dirty="0"/>
              <a:t>I plotted the line plot of exchange rate &amp; year from </a:t>
            </a:r>
            <a:r>
              <a:rPr lang="en-IN" b="0" dirty="0">
                <a:solidFill>
                  <a:schemeClr val="accent1"/>
                </a:solidFill>
                <a:effectLst/>
              </a:rPr>
              <a:t>1973-01-02 to 2021-06-25.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61503-FC68-44F1-B8D1-A1E23A67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36" y="1701491"/>
            <a:ext cx="5257801" cy="1243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C2B41-B783-45D3-AEDB-7FCA81517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984569"/>
            <a:ext cx="11857703" cy="356371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33DC69-0ED5-4721-9CBF-259F10A86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78645"/>
      </p:ext>
    </p:extLst>
  </p:cSld>
  <p:clrMapOvr>
    <a:masterClrMapping/>
  </p:clrMapOvr>
  <p:transition spd="med" advTm="644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5766-91B7-48AD-9A11-0AA679F90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5338"/>
          </a:xfrm>
        </p:spPr>
        <p:txBody>
          <a:bodyPr/>
          <a:lstStyle/>
          <a:p>
            <a:pPr algn="ctr"/>
            <a:r>
              <a:rPr lang="en-US" dirty="0"/>
              <a:t> LSTM of one year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B81A0-C2C1-4951-8A13-476C05A42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53" y="1770076"/>
            <a:ext cx="10515600" cy="392562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 </a:t>
            </a:r>
            <a:r>
              <a:rPr lang="en-US" sz="2000" dirty="0"/>
              <a:t>I took LSTM of one year </a:t>
            </a:r>
            <a:r>
              <a:rPr lang="en-US" sz="2000" dirty="0" err="1"/>
              <a:t>data.</a:t>
            </a:r>
            <a:r>
              <a:rPr lang="en-US" sz="2000" b="0" i="0" dirty="0" err="1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LSTMs</a:t>
            </a:r>
            <a:r>
              <a:rPr lang="en-US" sz="2000" b="0" i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 are sensitive to the scale of the input data, specifically when the sigmoid (default) or tanh activation functions are used. It can be a good practice to rescale the data to the range of 0-to-1, also called normalizing. We can easily normalize the dataset using the </a:t>
            </a:r>
            <a:r>
              <a:rPr lang="en-US" sz="2000" b="0" i="0" dirty="0" err="1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MinMaxScaler</a:t>
            </a:r>
            <a:r>
              <a:rPr lang="en-US" sz="2000" b="0" i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 preprocessing class from the scikit-learn library.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4DF6D-3171-464E-BDAC-3DBFE0BBE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37" y="3280094"/>
            <a:ext cx="4620125" cy="328496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D9263B-2562-403A-8356-50B6A2BCC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08890"/>
      </p:ext>
    </p:extLst>
  </p:cSld>
  <p:clrMapOvr>
    <a:masterClrMapping/>
  </p:clrMapOvr>
  <p:transition spd="med" advTm="1173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7CE75-042A-4B3D-AEAE-4E892482AD1F}"/>
              </a:ext>
            </a:extLst>
          </p:cNvPr>
          <p:cNvSpPr txBox="1"/>
          <p:nvPr/>
        </p:nvSpPr>
        <p:spPr>
          <a:xfrm>
            <a:off x="296779" y="234299"/>
            <a:ext cx="61280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~ I </a:t>
            </a:r>
            <a:r>
              <a:rPr lang="en-US" sz="1600" dirty="0" err="1"/>
              <a:t>splitted</a:t>
            </a:r>
            <a:r>
              <a:rPr lang="en-US" sz="1600" dirty="0"/>
              <a:t> the data in train &amp; test &amp; transform the data of one year.</a:t>
            </a:r>
          </a:p>
          <a:p>
            <a:r>
              <a:rPr lang="en-US" sz="1600" dirty="0"/>
              <a:t>~ Processed the train &amp; test set for LSTM Model, Reshape simply g</a:t>
            </a:r>
            <a:r>
              <a:rPr lang="en-US" sz="1600" b="0" i="0" dirty="0">
                <a:effectLst/>
              </a:rPr>
              <a:t>ives a new shape to an array without changing its data &amp; shape simply  gives a </a:t>
            </a:r>
            <a:r>
              <a:rPr lang="en-US" sz="1600" b="1" i="0" dirty="0">
                <a:effectLst/>
              </a:rPr>
              <a:t>tuple of array dimensions</a:t>
            </a:r>
            <a:r>
              <a:rPr lang="en-US" sz="1600" b="0" i="0" dirty="0">
                <a:effectLst/>
              </a:rPr>
              <a:t> and can be used to change the dimensions of an array.</a:t>
            </a:r>
            <a:endParaRPr lang="en-IN" sz="1600" dirty="0"/>
          </a:p>
          <a:p>
            <a:r>
              <a:rPr lang="en-US" sz="1600" dirty="0"/>
              <a:t>~ Then I did model &amp; </a:t>
            </a:r>
            <a:r>
              <a:rPr lang="en-US" sz="1600" dirty="0" err="1"/>
              <a:t>summarised</a:t>
            </a:r>
            <a:r>
              <a:rPr lang="en-US" sz="1600" dirty="0"/>
              <a:t> the one year of model, after that I compiled &amp; trained the model.</a:t>
            </a:r>
          </a:p>
          <a:p>
            <a:r>
              <a:rPr lang="en-US" sz="1600" b="0" i="1" dirty="0">
                <a:solidFill>
                  <a:srgbClr val="292929"/>
                </a:solidFill>
                <a:effectLst/>
              </a:rPr>
              <a:t>~ Look back is nothing but the number of previous days’ data to use, to predict the value for the next day.</a:t>
            </a:r>
            <a:endParaRPr lang="en-IN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D23CC-99B9-40F0-99F3-EA9278D53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06" y="401053"/>
            <a:ext cx="5085347" cy="3922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DDE29-BFD9-426B-8D1F-DE9691DEE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95" y="2819622"/>
            <a:ext cx="4499811" cy="356768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932D115-E437-491C-ACF0-10ED818A2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18937"/>
      </p:ext>
    </p:extLst>
  </p:cSld>
  <p:clrMapOvr>
    <a:masterClrMapping/>
  </p:clrMapOvr>
  <p:transition spd="med" advTm="2926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5C552-34AC-4074-ADC0-4B9BB6E57395}"/>
              </a:ext>
            </a:extLst>
          </p:cNvPr>
          <p:cNvSpPr txBox="1"/>
          <p:nvPr/>
        </p:nvSpPr>
        <p:spPr>
          <a:xfrm>
            <a:off x="417095" y="226277"/>
            <a:ext cx="5542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~ I predicted again using trained model &amp; processed the test shape.</a:t>
            </a:r>
          </a:p>
          <a:p>
            <a:r>
              <a:rPr lang="en-US" dirty="0"/>
              <a:t>~ Visualization on actual &amp; predicted of one year.</a:t>
            </a:r>
          </a:p>
          <a:p>
            <a:r>
              <a:rPr lang="en-US" dirty="0"/>
              <a:t>&amp; lastly, I calculated MSE of one year.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F3C38-06AE-4A66-B33A-BE7123C90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5" y="1932515"/>
            <a:ext cx="3717759" cy="3072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E9712-CE37-4ABD-B1E4-DC4EF6D16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5" y="121470"/>
            <a:ext cx="5021180" cy="1112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B2337A-A6CB-4B31-A725-23CB1B456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263" y="1660099"/>
            <a:ext cx="5959643" cy="385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6DC973-77E7-4E07-81B0-4DC3484F92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7" y="5511892"/>
            <a:ext cx="4463717" cy="90465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17D49CD-F32D-466C-BA94-913F630B9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7876"/>
      </p:ext>
    </p:extLst>
  </p:cSld>
  <p:clrMapOvr>
    <a:masterClrMapping/>
  </p:clrMapOvr>
  <p:transition spd="med" advTm="2244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897FE2-D49F-48EE-A7FE-FE8888EDF2C3}"/>
              </a:ext>
            </a:extLst>
          </p:cNvPr>
          <p:cNvSpPr txBox="1"/>
          <p:nvPr/>
        </p:nvSpPr>
        <p:spPr>
          <a:xfrm>
            <a:off x="2590800" y="2955576"/>
            <a:ext cx="67216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ea typeface="Cambria Math" panose="02040503050406030204" pitchFamily="18" charset="0"/>
              </a:rPr>
              <a:t>Facebook Prophet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13DB55-9EE5-447B-A495-59B301A23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431"/>
      </p:ext>
    </p:extLst>
  </p:cSld>
  <p:clrMapOvr>
    <a:masterClrMapping/>
  </p:clrMapOvr>
  <p:transition spd="med" advTm="426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C429A4-7D5F-4B55-A259-111CD47DB487}"/>
              </a:ext>
            </a:extLst>
          </p:cNvPr>
          <p:cNvSpPr txBox="1"/>
          <p:nvPr/>
        </p:nvSpPr>
        <p:spPr>
          <a:xfrm>
            <a:off x="0" y="364776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~ </a:t>
            </a:r>
            <a:r>
              <a:rPr lang="en-IN" sz="2400" dirty="0"/>
              <a:t>Firstly, I've imported </a:t>
            </a:r>
            <a:r>
              <a:rPr lang="en-IN" sz="2400" dirty="0" err="1"/>
              <a:t>fbprophet</a:t>
            </a:r>
            <a:r>
              <a:rPr lang="en-IN" sz="2400" dirty="0"/>
              <a:t>.</a:t>
            </a:r>
          </a:p>
          <a:p>
            <a:r>
              <a:rPr lang="en-IN" sz="2400" dirty="0"/>
              <a:t>~ I took directory prophet</a:t>
            </a:r>
          </a:p>
          <a:p>
            <a:r>
              <a:rPr lang="en-IN" sz="2400" dirty="0"/>
              <a:t>~ Then, I initialize the model &amp; fit the </a:t>
            </a:r>
          </a:p>
          <a:p>
            <a:r>
              <a:rPr lang="en-IN" sz="2400" dirty="0"/>
              <a:t>model.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D9D6A-C1ED-421A-8911-DBA8147E7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73" y="188313"/>
            <a:ext cx="3497179" cy="7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994A4-A15F-4BD9-B872-9ACF15561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16" y="1385463"/>
            <a:ext cx="5823284" cy="504487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9F3FD8-BED1-40D2-9EEF-00D82DF6D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39903"/>
      </p:ext>
    </p:extLst>
  </p:cSld>
  <p:clrMapOvr>
    <a:masterClrMapping/>
  </p:clrMapOvr>
  <p:transition spd="med" advTm="746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2A7C48-1B65-49A6-B661-164F5D5B693D}"/>
              </a:ext>
            </a:extLst>
          </p:cNvPr>
          <p:cNvSpPr txBox="1"/>
          <p:nvPr/>
        </p:nvSpPr>
        <p:spPr>
          <a:xfrm>
            <a:off x="513347" y="22841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~ Now, I created the future data for prediction</a:t>
            </a:r>
          </a:p>
          <a:p>
            <a:r>
              <a:rPr lang="en-IN" sz="2400" dirty="0"/>
              <a:t>~ I predicted the model on </a:t>
            </a:r>
            <a:r>
              <a:rPr lang="en-IN" sz="2400" dirty="0" err="1"/>
              <a:t>future_dates</a:t>
            </a:r>
            <a:endParaRPr lang="en-IN" sz="2400" dirty="0"/>
          </a:p>
          <a:p>
            <a:r>
              <a:rPr lang="en-IN" sz="2400" dirty="0"/>
              <a:t>~ I don’t need whole table, so I took particular columns I wanted.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28B28-FF97-46D8-8762-2CAD3C89D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47" y="228418"/>
            <a:ext cx="5311600" cy="92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11C48-54BC-4574-8306-9024D54CB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1507958"/>
            <a:ext cx="6890083" cy="4403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7D5F0-3197-4788-AAA1-7AC8847E3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5" y="2103381"/>
            <a:ext cx="3986462" cy="195088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E578E08-3677-45C9-A5B7-907F97312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15999"/>
      </p:ext>
    </p:extLst>
  </p:cSld>
  <p:clrMapOvr>
    <a:masterClrMapping/>
  </p:clrMapOvr>
  <p:transition spd="med" advTm="1115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FFDACF-155C-4C21-9B8F-C0D97E393DA4}"/>
              </a:ext>
            </a:extLst>
          </p:cNvPr>
          <p:cNvSpPr txBox="1"/>
          <p:nvPr/>
        </p:nvSpPr>
        <p:spPr>
          <a:xfrm>
            <a:off x="473241" y="180292"/>
            <a:ext cx="57270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~ I visualized my prediction.</a:t>
            </a:r>
          </a:p>
          <a:p>
            <a:r>
              <a:rPr lang="en-IN" sz="2400" dirty="0"/>
              <a:t>~ I plotted components of prediction.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481A7-9B7E-4F05-A33B-00C9617BD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49" y="180292"/>
            <a:ext cx="5877788" cy="5386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01328-471D-4B27-82D1-0D0AD51DB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4" y="1030815"/>
            <a:ext cx="5488045" cy="538602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9C22381-7BBB-477C-A613-79A7994980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74066"/>
      </p:ext>
    </p:extLst>
  </p:cSld>
  <p:clrMapOvr>
    <a:masterClrMapping/>
  </p:clrMapOvr>
  <p:transition spd="med" advTm="481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C05388-B1E0-4A72-A71A-972224139BFF}"/>
              </a:ext>
            </a:extLst>
          </p:cNvPr>
          <p:cNvSpPr txBox="1"/>
          <p:nvPr/>
        </p:nvSpPr>
        <p:spPr>
          <a:xfrm>
            <a:off x="240631" y="30648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~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number of changepoints can be set by using the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n_changepoints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parameter when initializing prophet</a:t>
            </a: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~Here I calculated MAE &amp; MSE.</a:t>
            </a: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~After that I calculated </a:t>
            </a:r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mape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of </a:t>
            </a:r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y_true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&amp; </a:t>
            </a:r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y_pred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CE3A1-53C1-4F6A-BD34-D0F852E81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17" y="344905"/>
            <a:ext cx="5006774" cy="937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9418D-F28E-4A8D-AA2F-6FFDB8316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7959"/>
            <a:ext cx="5764127" cy="3432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E3E25-241B-4EC8-B987-EEB035AE8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73" y="3271931"/>
            <a:ext cx="5662151" cy="343691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B41A6B-3FD3-4799-824E-2B8D78D1C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72066"/>
      </p:ext>
    </p:extLst>
  </p:cSld>
  <p:clrMapOvr>
    <a:masterClrMapping/>
  </p:clrMapOvr>
  <p:transition spd="med" advTm="897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83B3-9ACD-4433-9479-C8C8AFF2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Objective</a:t>
            </a:r>
            <a:endParaRPr lang="en-IN" sz="4800" b="1" i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3A03C-BB7D-4111-8BE8-BF2EAF54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Data provided is related to USD/INR Exchange rates. The objective is to understand the underlying structure in your dataset and come up with a suitable forecasting model which can effectively forecast USD/INR exchange rate for next 30 days.</a:t>
            </a:r>
            <a:endParaRPr lang="en-IN" sz="40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7D1C770-1981-401C-8B0F-702A40A6D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4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8392">
        <p:cut/>
      </p:transition>
    </mc:Choice>
    <mc:Fallback xmlns="">
      <p:transition advTm="8392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D743BA-75CE-4E38-94FF-C9DD72AFCD87}"/>
              </a:ext>
            </a:extLst>
          </p:cNvPr>
          <p:cNvSpPr txBox="1"/>
          <p:nvPr/>
        </p:nvSpPr>
        <p:spPr>
          <a:xfrm>
            <a:off x="232611" y="3326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~I have done cross validation and performance metrics</a:t>
            </a:r>
          </a:p>
          <a:p>
            <a:r>
              <a:rPr lang="en-IN" dirty="0"/>
              <a:t>~lastly I plotted cross validation metric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BA5A1-D71A-4EE1-8C8F-5DE5E4CB1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71" y="449179"/>
            <a:ext cx="5690374" cy="369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1E0F9-E958-44A5-BC4D-438363C58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5" y="2563707"/>
            <a:ext cx="5022015" cy="495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846FE7-5C2A-4981-827E-00107C270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85" y="3201688"/>
            <a:ext cx="4451685" cy="332362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7DED9A7-BDF7-4013-B45E-A24D92099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18569"/>
      </p:ext>
    </p:extLst>
  </p:cSld>
  <p:clrMapOvr>
    <a:masterClrMapping/>
  </p:clrMapOvr>
  <p:transition spd="med" advTm="809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716D98-0C9E-48A4-A43B-4BA7D7B51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Forecasting using PyCaret</a:t>
            </a:r>
            <a:endParaRPr lang="en-IN" dirty="0">
              <a:latin typeface="+mn-l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B019D8-6EA6-4F9E-9BFF-8A4C028176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25361"/>
      </p:ext>
    </p:extLst>
  </p:cSld>
  <p:clrMapOvr>
    <a:masterClrMapping/>
  </p:clrMapOvr>
  <p:transition spd="med" advTm="372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77C0-EE27-4AEA-A315-842D2852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the dataset into test and train 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8B55-8175-4994-BE30-67255B154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7441"/>
            <a:ext cx="10515600" cy="1789521"/>
          </a:xfrm>
        </p:spPr>
        <p:txBody>
          <a:bodyPr>
            <a:normAutofit/>
          </a:bodyPr>
          <a:lstStyle/>
          <a:p>
            <a:r>
              <a:rPr lang="en-US" sz="2400" dirty="0"/>
              <a:t>We divide the data into test and train set </a:t>
            </a:r>
          </a:p>
          <a:p>
            <a:r>
              <a:rPr lang="en-US" sz="2400" dirty="0"/>
              <a:t>We keep last 30 days for test set and the rest for training the model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96838-5E43-41C4-8105-5A57156C6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68" y="2518334"/>
            <a:ext cx="4179475" cy="147201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01FCBC-7BD4-413A-AA41-97AD9D71D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86310"/>
      </p:ext>
    </p:extLst>
  </p:cSld>
  <p:clrMapOvr>
    <a:masterClrMapping/>
  </p:clrMapOvr>
  <p:transition spd="med" advTm="883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2081B-1D14-4C82-9A4D-90063F96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39" y="365125"/>
            <a:ext cx="10959861" cy="1325563"/>
          </a:xfrm>
        </p:spPr>
        <p:txBody>
          <a:bodyPr/>
          <a:lstStyle/>
          <a:p>
            <a:r>
              <a:rPr lang="en-US" dirty="0"/>
              <a:t>Setting up the PyCaret Module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C0512-DA04-4C77-857D-9E4BFA311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939" y="4250646"/>
            <a:ext cx="11404121" cy="1926316"/>
          </a:xfrm>
        </p:spPr>
        <p:txBody>
          <a:bodyPr>
            <a:normAutofit/>
          </a:bodyPr>
          <a:lstStyle/>
          <a:p>
            <a:r>
              <a:rPr lang="en-US" sz="2000" dirty="0"/>
              <a:t>First we import the </a:t>
            </a:r>
            <a:r>
              <a:rPr lang="en-US" sz="2000" dirty="0" err="1"/>
              <a:t>PyCaret’s</a:t>
            </a:r>
            <a:r>
              <a:rPr lang="en-US" sz="2000" dirty="0"/>
              <a:t> Regression library: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n-IN" sz="2000" dirty="0">
                <a:latin typeface="Consolas" panose="020B0609020204030204" pitchFamily="49" charset="0"/>
              </a:rPr>
              <a:t> pycaret.regression 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rgbClr val="7030A0"/>
                </a:solidFill>
                <a:latin typeface="Consolas" panose="020B0609020204030204" pitchFamily="49" charset="0"/>
              </a:rPr>
              <a:t>*</a:t>
            </a:r>
          </a:p>
          <a:p>
            <a:r>
              <a:rPr lang="en-IN" sz="2000" dirty="0">
                <a:latin typeface="Consolas" panose="020B0609020204030204" pitchFamily="49" charset="0"/>
              </a:rPr>
              <a:t>Then we setup the module as shown in the above code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04EB85-2FCF-4F46-A153-948243500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24" y="2117557"/>
            <a:ext cx="2405801" cy="449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596B4-9ACF-4E6D-A408-682DC0F10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70" y="2852007"/>
            <a:ext cx="9045724" cy="97177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E7BB00-1FC0-463E-9E88-5A441FA23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8134"/>
      </p:ext>
    </p:extLst>
  </p:cSld>
  <p:clrMapOvr>
    <a:masterClrMapping/>
  </p:clrMapOvr>
  <p:transition spd="med" advTm="943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C7C5-865F-4066-96E5-53A5478E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all PyCaret models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25FF-C819-413C-AEC1-7BD76208D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1335"/>
            <a:ext cx="10515600" cy="1734359"/>
          </a:xfrm>
        </p:spPr>
        <p:txBody>
          <a:bodyPr>
            <a:normAutofit/>
          </a:bodyPr>
          <a:lstStyle/>
          <a:p>
            <a:r>
              <a:rPr lang="en-US" sz="2000" dirty="0"/>
              <a:t>We use the function </a:t>
            </a:r>
            <a:r>
              <a:rPr lang="en-US" sz="2000" dirty="0">
                <a:latin typeface="Consolas" panose="020B0609020204030204" pitchFamily="49" charset="0"/>
              </a:rPr>
              <a:t>compare_models()</a:t>
            </a:r>
            <a:r>
              <a:rPr lang="en-US" sz="2000" dirty="0"/>
              <a:t> to find the best model based on the Mean Absolute Percentage Error</a:t>
            </a:r>
          </a:p>
          <a:p>
            <a:r>
              <a:rPr lang="en-US" sz="2000" dirty="0"/>
              <a:t>We get a list of models in the results which is sorted on the basis of MAPE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53FD2-1044-4BC0-8F1A-2AB7ACE00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8" y="2736809"/>
            <a:ext cx="2465482" cy="45557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41E202-3F75-4F42-86D8-91474AA65E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31689"/>
      </p:ext>
    </p:extLst>
  </p:cSld>
  <p:clrMapOvr>
    <a:masterClrMapping/>
  </p:clrMapOvr>
  <p:transition spd="med" advTm="795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40C60E-2A3F-4AAC-A81F-39EF78628160}"/>
              </a:ext>
            </a:extLst>
          </p:cNvPr>
          <p:cNvSpPr txBox="1"/>
          <p:nvPr/>
        </p:nvSpPr>
        <p:spPr>
          <a:xfrm>
            <a:off x="8013032" y="2413337"/>
            <a:ext cx="2919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From the results table we can see that the Light Gradient Boosting Machine has the least MAPE value. </a:t>
            </a:r>
          </a:p>
          <a:p>
            <a:pPr algn="just"/>
            <a:r>
              <a:rPr lang="en-US" dirty="0"/>
              <a:t>Hence, we go ahead with that.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57661-41BF-4C61-A8E0-C31E156C4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90" y="697832"/>
            <a:ext cx="6386113" cy="490888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73975C-2FE8-4932-857B-D5B7E5ED3A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76820"/>
      </p:ext>
    </p:extLst>
  </p:cSld>
  <p:clrMapOvr>
    <a:masterClrMapping/>
  </p:clrMapOvr>
  <p:transition spd="med" advTm="54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CE16-2A24-44BC-B002-D05C14BD3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585" y="211413"/>
            <a:ext cx="7729728" cy="1188720"/>
          </a:xfrm>
        </p:spPr>
        <p:txBody>
          <a:bodyPr/>
          <a:lstStyle/>
          <a:p>
            <a:r>
              <a:rPr lang="en-US" dirty="0"/>
              <a:t>Creating the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5EAC-3C82-41F1-B181-0FD52889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63" y="2051372"/>
            <a:ext cx="4808621" cy="1095374"/>
          </a:xfrm>
        </p:spPr>
        <p:txBody>
          <a:bodyPr>
            <a:normAutofit/>
          </a:bodyPr>
          <a:lstStyle/>
          <a:p>
            <a:r>
              <a:rPr lang="en-US" sz="2000" dirty="0"/>
              <a:t>We create the light gradient boosting machine model with no. of folds =25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42AEE-98C2-4786-BFD5-BF399FAE0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889" y="2130804"/>
            <a:ext cx="4808621" cy="455875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D517547-275F-4092-90D6-72FFFA9429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83413"/>
      </p:ext>
    </p:extLst>
  </p:cSld>
  <p:clrMapOvr>
    <a:masterClrMapping/>
  </p:clrMapOvr>
  <p:transition spd="med" advTm="741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2DE3-BEC3-4184-B299-CB5B8C2F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583" y="363853"/>
            <a:ext cx="7729728" cy="1188720"/>
          </a:xfrm>
        </p:spPr>
        <p:txBody>
          <a:bodyPr/>
          <a:lstStyle/>
          <a:p>
            <a:r>
              <a:rPr lang="en-US" dirty="0"/>
              <a:t>Tuning the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508C-215A-4669-8090-370A837C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97" y="2293938"/>
            <a:ext cx="5739063" cy="108267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dirty="0"/>
              <a:t>We will tune the model in order to obtain the optimum hyperparameters</a:t>
            </a:r>
          </a:p>
          <a:p>
            <a:pPr algn="just"/>
            <a:r>
              <a:rPr lang="en-US" sz="2000" dirty="0"/>
              <a:t>We will optimize the model based on the RMSE value</a:t>
            </a:r>
            <a:endParaRPr lang="en-IN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CF46C5-167A-482E-BF36-8831BFE4B051}"/>
              </a:ext>
            </a:extLst>
          </p:cNvPr>
          <p:cNvSpPr txBox="1">
            <a:spLocks/>
          </p:cNvSpPr>
          <p:nvPr/>
        </p:nvSpPr>
        <p:spPr>
          <a:xfrm>
            <a:off x="838200" y="39798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0126B-304B-4DDE-AE4B-BA7321B50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37" y="2088859"/>
            <a:ext cx="4066675" cy="462851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D6B41F6-B551-411F-A012-207C939F0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08247"/>
      </p:ext>
    </p:extLst>
  </p:cSld>
  <p:clrMapOvr>
    <a:masterClrMapping/>
  </p:clrMapOvr>
  <p:transition spd="med" advTm="943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DE157D9-9E4E-43B0-BE4E-F7142AD0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1019"/>
            <a:ext cx="7729728" cy="1188720"/>
          </a:xfrm>
        </p:spPr>
        <p:txBody>
          <a:bodyPr/>
          <a:lstStyle/>
          <a:p>
            <a:r>
              <a:rPr lang="en-US" dirty="0"/>
              <a:t>Predictions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BD3F0-803B-407C-A19A-9ECD25D51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74" y="1744910"/>
            <a:ext cx="5547841" cy="492433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9A12A6-3677-46B8-A7C0-56951EAAC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79253"/>
      </p:ext>
    </p:extLst>
  </p:cSld>
  <p:clrMapOvr>
    <a:masterClrMapping/>
  </p:clrMapOvr>
  <p:transition spd="med" advTm="495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151A-E463-45E1-9D76-C4E01C29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496" y="737937"/>
            <a:ext cx="10515600" cy="4580020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AR Model[Autoregression]</a:t>
            </a:r>
            <a:endParaRPr lang="en-IN" dirty="0">
              <a:latin typeface="+mn-lt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5F8D2F-8FDA-4181-B2C2-0DEE4C282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98889"/>
      </p:ext>
    </p:extLst>
  </p:cSld>
  <p:clrMapOvr>
    <a:masterClrMapping/>
  </p:clrMapOvr>
  <p:transition spd="med" advTm="391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5C4E1-90C3-46B6-8774-CF21DE9AA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957" y="462536"/>
            <a:ext cx="7729728" cy="1188720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Load Data</a:t>
            </a:r>
            <a:endParaRPr lang="en-IN" sz="4800" b="1" i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4057-93CE-499C-B71C-E1586A8F1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957" y="1651255"/>
            <a:ext cx="8915400" cy="3666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Used </a:t>
            </a:r>
            <a:r>
              <a:rPr lang="en-US" sz="2800" b="1" i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skiprows</a:t>
            </a:r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to skip the rows from range(0,10)</a:t>
            </a:r>
            <a:endParaRPr lang="en-IN" sz="2800" i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5F7FE-DC0B-430C-9E93-E4205D67D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1" y="2375555"/>
            <a:ext cx="7140559" cy="426091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32BDB7-32D9-4D53-A183-2A20F7C75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5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138">
        <p159:morph option="byObject"/>
      </p:transition>
    </mc:Choice>
    <mc:Fallback xmlns="">
      <p:transition spd="slow" advTm="71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439B0C-6DAE-441B-9059-8CD52AFDD0E8}"/>
              </a:ext>
            </a:extLst>
          </p:cNvPr>
          <p:cNvSpPr txBox="1"/>
          <p:nvPr/>
        </p:nvSpPr>
        <p:spPr>
          <a:xfrm>
            <a:off x="0" y="260502"/>
            <a:ext cx="119032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~Firstly, I </a:t>
            </a:r>
            <a:r>
              <a:rPr lang="en-IN" dirty="0" err="1">
                <a:latin typeface="Bookman Old Style" panose="02050604050505020204" pitchFamily="18" charset="0"/>
              </a:rPr>
              <a:t>splitted</a:t>
            </a:r>
            <a:r>
              <a:rPr lang="en-IN" dirty="0">
                <a:latin typeface="Bookman Old Style" panose="02050604050505020204" pitchFamily="18" charset="0"/>
              </a:rPr>
              <a:t> data into train and test.</a:t>
            </a:r>
          </a:p>
          <a:p>
            <a:endParaRPr lang="en-IN" dirty="0">
              <a:latin typeface="Bookman Old Style" panose="02050604050505020204" pitchFamily="18" charset="0"/>
            </a:endParaRPr>
          </a:p>
          <a:p>
            <a:r>
              <a:rPr lang="en-IN" dirty="0">
                <a:latin typeface="Bookman Old Style" panose="02050604050505020204" pitchFamily="18" charset="0"/>
              </a:rPr>
              <a:t>~likelihood-ratio[LLR Test]:- In </a:t>
            </a:r>
            <a:r>
              <a:rPr lang="en-IN" dirty="0" err="1">
                <a:latin typeface="Bookman Old Style" panose="02050604050505020204" pitchFamily="18" charset="0"/>
              </a:rPr>
              <a:t>llr</a:t>
            </a:r>
            <a:r>
              <a:rPr lang="en-IN" dirty="0">
                <a:latin typeface="Bookman Old Style" panose="02050604050505020204" pitchFamily="18" charset="0"/>
              </a:rPr>
              <a:t> test,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</a:rPr>
              <a:t>specifically one found by 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  <a:hlinkClick r:id="rId4" tooltip="Mathematical optim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maximization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</a:rPr>
              <a:t> over the entire 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  <a:hlinkClick r:id="rId5" tooltip="Neyman–Pearson lem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 space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</a:rPr>
              <a:t> and another found after imposing some </a:t>
            </a:r>
            <a:r>
              <a:rPr 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constraint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anose="02050604050505020204" pitchFamily="18" charset="0"/>
              </a:rPr>
              <a:t>. 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~Then, I imported the library of model &amp; order it (1,0) &amp;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fit the model.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  <a:p>
            <a:endParaRPr lang="en-IN" dirty="0">
              <a:latin typeface="Bookman Old Style" panose="02050604050505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D5264-9A10-4832-8B78-A08563DD9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34" y="1556084"/>
            <a:ext cx="5401808" cy="504141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FCEE92F-B0E9-48AE-984F-E4DC3D357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37950"/>
      </p:ext>
    </p:extLst>
  </p:cSld>
  <p:clrMapOvr>
    <a:masterClrMapping/>
  </p:clrMapOvr>
  <p:transition spd="med" advTm="1150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554C7-2A3B-41EB-82F5-C446C0015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10" y="243591"/>
            <a:ext cx="5422232" cy="5748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C5CCA-5A49-4D65-8371-7E344B040748}"/>
              </a:ext>
            </a:extLst>
          </p:cNvPr>
          <p:cNvSpPr txBox="1"/>
          <p:nvPr/>
        </p:nvSpPr>
        <p:spPr>
          <a:xfrm>
            <a:off x="80210" y="154087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~ Then, I took the #Higher-Lag AR Models for Returns &amp; after this fit the model.</a:t>
            </a:r>
          </a:p>
          <a:p>
            <a:endParaRPr lang="en-IN" dirty="0">
              <a:latin typeface="Bookman Old Style" panose="02050604050505020204" pitchFamily="18" charset="0"/>
            </a:endParaRPr>
          </a:p>
          <a:p>
            <a:r>
              <a:rPr lang="en-IN" dirty="0">
                <a:latin typeface="Bookman Old Style" panose="02050604050505020204" pitchFamily="18" charset="0"/>
              </a:rPr>
              <a:t>~ </a:t>
            </a:r>
            <a:r>
              <a:rPr lang="en-US" dirty="0">
                <a:latin typeface="Bookman Old Style" panose="02050604050505020204" pitchFamily="18" charset="0"/>
              </a:rPr>
              <a:t>&amp; lastly I find the LLR test of both model.</a:t>
            </a:r>
          </a:p>
          <a:p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>
                <a:latin typeface="Bookman Old Style" panose="02050604050505020204" pitchFamily="18" charset="0"/>
              </a:rPr>
              <a:t>~ After this predict by start &amp; end &amp; I find the </a:t>
            </a:r>
            <a:r>
              <a:rPr lang="en-US" dirty="0" err="1">
                <a:latin typeface="Bookman Old Style" panose="02050604050505020204" pitchFamily="18" charset="0"/>
              </a:rPr>
              <a:t>rmse</a:t>
            </a:r>
            <a:r>
              <a:rPr lang="en-US" dirty="0">
                <a:latin typeface="Bookman Old Style" panose="02050604050505020204" pitchFamily="18" charset="0"/>
              </a:rPr>
              <a:t> of AR Model.</a:t>
            </a:r>
          </a:p>
          <a:p>
            <a:endParaRPr lang="en-US" dirty="0">
              <a:latin typeface="Bookman Old Style" panose="02050604050505020204" pitchFamily="18" charset="0"/>
            </a:endParaRPr>
          </a:p>
          <a:p>
            <a:endParaRPr lang="en-US" dirty="0">
              <a:latin typeface="Bookman Old Style" panose="02050604050505020204" pitchFamily="18" charset="0"/>
            </a:endParaRPr>
          </a:p>
          <a:p>
            <a:endParaRPr lang="en-US" dirty="0">
              <a:latin typeface="Bookman Old Style" panose="02050604050505020204" pitchFamily="18" charset="0"/>
            </a:endParaRPr>
          </a:p>
          <a:p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C34545-5550-4AAA-86CE-063AFCE9D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1302"/>
      </p:ext>
    </p:extLst>
  </p:cSld>
  <p:clrMapOvr>
    <a:masterClrMapping/>
  </p:clrMapOvr>
  <p:transition spd="med" advTm="1352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CAD5C5-6E63-4BCE-83E5-ED1FDEEF9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47" y="994611"/>
            <a:ext cx="5694948" cy="2558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C1796-CC77-4A50-A181-87B1765E7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52" y="170617"/>
            <a:ext cx="5333443" cy="711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20DBE-81CB-4D7A-A990-514FA7AD0301}"/>
              </a:ext>
            </a:extLst>
          </p:cNvPr>
          <p:cNvSpPr txBox="1"/>
          <p:nvPr/>
        </p:nvSpPr>
        <p:spPr>
          <a:xfrm>
            <a:off x="152400" y="170617"/>
            <a:ext cx="4596063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~ Then, I plotted the graph of test and prediction.</a:t>
            </a:r>
          </a:p>
          <a:p>
            <a:endParaRPr lang="en-IN" dirty="0">
              <a:latin typeface="Bookman Old Style" panose="02050604050505020204" pitchFamily="18" charset="0"/>
            </a:endParaRPr>
          </a:p>
          <a:p>
            <a:r>
              <a:rPr lang="en-IN" dirty="0">
                <a:latin typeface="Bookman Old Style" panose="02050604050505020204" pitchFamily="18" charset="0"/>
              </a:rPr>
              <a:t>~ Here, I predicted the 30 days of forecasting exchange rates.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B607CD-D848-452A-8842-0A2760816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54380"/>
            <a:ext cx="5784081" cy="9754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BE2921-3073-4D13-9C40-B6AA5E81F8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42673"/>
            <a:ext cx="5903494" cy="398975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9645EA-52E7-49AC-A245-4E7539BF35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74260"/>
      </p:ext>
    </p:extLst>
  </p:cSld>
  <p:clrMapOvr>
    <a:masterClrMapping/>
  </p:clrMapOvr>
  <p:transition spd="med" advTm="651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AB79-130A-4952-91A9-5A40A1B32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609EA-E57D-4788-B3B8-4065FA8F80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 MODEL [AUTOREGRESSIVE]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0C0DF5-54E8-4D7C-9168-8ACE29629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84173"/>
      </p:ext>
    </p:extLst>
  </p:cSld>
  <p:clrMapOvr>
    <a:masterClrMapping/>
  </p:clrMapOvr>
  <p:transition spd="med" advTm="372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31BEC-E85C-4F84-99C8-24F4006A6F2D}"/>
              </a:ext>
            </a:extLst>
          </p:cNvPr>
          <p:cNvSpPr txBox="1"/>
          <p:nvPr/>
        </p:nvSpPr>
        <p:spPr>
          <a:xfrm>
            <a:off x="671118" y="482178"/>
            <a:ext cx="7080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~ I did deployment on AR model as final selection by using </a:t>
            </a:r>
            <a:r>
              <a:rPr lang="en-IN" dirty="0" err="1"/>
              <a:t>streamlit</a:t>
            </a:r>
            <a:r>
              <a:rPr lang="en-IN" dirty="0"/>
              <a:t>.</a:t>
            </a:r>
          </a:p>
          <a:p>
            <a:pPr algn="ctr"/>
            <a:r>
              <a:rPr lang="en-IN" dirty="0"/>
              <a:t>&amp; </a:t>
            </a:r>
            <a:r>
              <a:rPr lang="en-IN"/>
              <a:t>here are some </a:t>
            </a:r>
            <a:r>
              <a:rPr lang="en-IN" dirty="0"/>
              <a:t>future predictions on exchange rates.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4147F-900A-4ACD-99AE-1E7A8060F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72" y="1199815"/>
            <a:ext cx="5427677" cy="523473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7521BCA-876F-4753-AB57-58DC3A3AC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21950"/>
      </p:ext>
    </p:extLst>
  </p:cSld>
  <p:clrMapOvr>
    <a:masterClrMapping/>
  </p:clrMapOvr>
  <p:transition spd="med" advTm="2233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3798-1399-494C-BC87-49C7A647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Checking for NULL Values</a:t>
            </a:r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E7895C-1331-4577-B237-7AAD82098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Use the ISNULL function to test whether a variable is the null value. If variable is the null value, 1 (true) is returned, otherwise 0 (false) is returned. This is the only way to test for the null value since the null value is not equal to any value, including itself.</a:t>
            </a:r>
            <a:endParaRPr lang="en-IN" sz="2000" i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79C6F-E45E-411D-8906-B2B35C6F8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83" y="4127192"/>
            <a:ext cx="4214225" cy="161283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213863-E8A5-4715-AC44-7B99B22935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76634"/>
      </p:ext>
    </p:extLst>
  </p:cSld>
  <p:clrMapOvr>
    <a:masterClrMapping/>
  </p:clrMapOvr>
  <p:transition spd="slow" advTm="625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432F-D807-4F6C-8B4B-E47BDAF3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Removing the NULL Values using </a:t>
            </a:r>
            <a:r>
              <a:rPr lang="en-US" b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dropna</a:t>
            </a:r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9A46-502D-4319-A2C4-C43B270B5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dropna</a:t>
            </a:r>
            <a:r>
              <a:rPr lang="en-US" sz="24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() function is 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used to remove rows and columns with Null/</a:t>
            </a:r>
            <a:r>
              <a:rPr lang="en-US" sz="2400" b="1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NaN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values</a:t>
            </a:r>
            <a:r>
              <a:rPr lang="en-US" sz="24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N" sz="2400" i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BC277-1E4A-43CE-A0CC-CDB9C2944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24" y="3428999"/>
            <a:ext cx="4656223" cy="334024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C64E8F4-9601-46EF-971A-83E36C9FC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440">
        <p:split orient="vert"/>
      </p:transition>
    </mc:Choice>
    <mc:Fallback xmlns="">
      <p:transition spd="slow" advTm="744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724C-43B7-4AE1-AFA2-619CA1FF9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349723"/>
            <a:ext cx="7729728" cy="1188720"/>
          </a:xfrm>
        </p:spPr>
        <p:txBody>
          <a:bodyPr>
            <a:normAutofit/>
          </a:bodyPr>
          <a:lstStyle/>
          <a:p>
            <a:pPr algn="ctr"/>
            <a:r>
              <a:rPr lang="en-IN" b="1" i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Convert strings to datetime</a:t>
            </a:r>
            <a:br>
              <a:rPr lang="en-IN" b="0" i="0" dirty="0">
                <a:solidFill>
                  <a:schemeClr val="tx1"/>
                </a:solidFill>
                <a:effectLst/>
                <a:latin typeface="sohne"/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AD482-51B5-4B24-8FD4-D1EC84220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45577"/>
            <a:ext cx="8915400" cy="3472233"/>
          </a:xfrm>
        </p:spPr>
        <p:txBody>
          <a:bodyPr>
            <a:normAutofit/>
          </a:bodyPr>
          <a:lstStyle/>
          <a:p>
            <a:r>
              <a:rPr lang="en-US" sz="3200" i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Pd.to_datetime</a:t>
            </a:r>
            <a:r>
              <a:rPr lang="en-US" sz="32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that can be used to convert strings to datetime.</a:t>
            </a:r>
            <a:endParaRPr lang="en-IN" sz="3200" i="1" dirty="0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0BA03-5A8F-45AE-80D4-ADAD35DE2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18" y="3321035"/>
            <a:ext cx="4943319" cy="157320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8385E12-057A-43A6-B08E-E2E696F07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2468"/>
      </p:ext>
    </p:extLst>
  </p:cSld>
  <p:clrMapOvr>
    <a:masterClrMapping/>
  </p:clrMapOvr>
  <p:transition spd="slow" advTm="5884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8CCC-6A5F-429F-B890-E4FBD69F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13690"/>
            <a:ext cx="7729728" cy="118872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600" b="1" i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</a:br>
            <a:r>
              <a:rPr lang="en-US" sz="3600" b="1" i="1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Get year, month, and day</a:t>
            </a:r>
            <a:br>
              <a:rPr lang="en-US" b="1" i="1" dirty="0">
                <a:solidFill>
                  <a:srgbClr val="292929"/>
                </a:solidFill>
                <a:effectLst/>
                <a:latin typeface="Bookman Old Style" panose="02050604050505020204" pitchFamily="18" charset="0"/>
              </a:rPr>
            </a:br>
            <a:br>
              <a:rPr lang="en-US" b="1" i="1" dirty="0">
                <a:solidFill>
                  <a:srgbClr val="292929"/>
                </a:solidFill>
                <a:effectLst/>
                <a:latin typeface="Bookman Old Style" panose="02050604050505020204" pitchFamily="18" charset="0"/>
              </a:rPr>
            </a:br>
            <a:endParaRPr lang="en-IN" b="1" i="1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5199C-E312-41B4-8E93-415780E7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57306"/>
            <a:ext cx="8915400" cy="3553916"/>
          </a:xfrm>
        </p:spPr>
        <p:txBody>
          <a:bodyPr>
            <a:normAutofit/>
          </a:bodyPr>
          <a:lstStyle/>
          <a:p>
            <a:r>
              <a:rPr lang="en-IN" sz="2400" b="0" i="1" u="sng" dirty="0" err="1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dt.year,dt.month,dt.day</a:t>
            </a:r>
            <a:r>
              <a:rPr lang="en-IN" sz="2400" b="0" i="1" u="sng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1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are the inbuilt attributes to get year, month , and day from Pandas datetime object.</a:t>
            </a:r>
          </a:p>
          <a:p>
            <a:endParaRPr lang="en-IN" sz="24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4548D-E83A-41FE-9281-3963084E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00" y="3779089"/>
            <a:ext cx="4438575" cy="14460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845585C-2AE2-444C-86E9-D760FEFF2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6661"/>
      </p:ext>
    </p:extLst>
  </p:cSld>
  <p:clrMapOvr>
    <a:masterClrMapping/>
  </p:clrMapOvr>
  <p:transition spd="slow" advTm="1398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1764</TotalTime>
  <Words>2126</Words>
  <Application>Microsoft Office PowerPoint</Application>
  <PresentationFormat>Widescreen</PresentationFormat>
  <Paragraphs>202</Paragraphs>
  <Slides>54</Slides>
  <Notes>0</Notes>
  <HiddenSlides>0</HiddenSlides>
  <MMClips>54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0" baseType="lpstr">
      <vt:lpstr>aktiv-grotesk-std</vt:lpstr>
      <vt:lpstr>Arial</vt:lpstr>
      <vt:lpstr>Arial</vt:lpstr>
      <vt:lpstr>Bookman Old Style</vt:lpstr>
      <vt:lpstr>Calibri Light</vt:lpstr>
      <vt:lpstr>Cambria</vt:lpstr>
      <vt:lpstr>Candara</vt:lpstr>
      <vt:lpstr>Consolas</vt:lpstr>
      <vt:lpstr>Gill Sans MT</vt:lpstr>
      <vt:lpstr>Helvetica Neue</vt:lpstr>
      <vt:lpstr>Lato</vt:lpstr>
      <vt:lpstr>Roboto</vt:lpstr>
      <vt:lpstr>sofia-pro</vt:lpstr>
      <vt:lpstr>sohne</vt:lpstr>
      <vt:lpstr>SourceSansPro</vt:lpstr>
      <vt:lpstr>Parcel</vt:lpstr>
      <vt:lpstr>PowerPoint Presentation</vt:lpstr>
      <vt:lpstr>          What is Exchange Rates?</vt:lpstr>
      <vt:lpstr> What’s been the value of 1 USD to INR since 1973 till date? </vt:lpstr>
      <vt:lpstr>Objective</vt:lpstr>
      <vt:lpstr>Load Data</vt:lpstr>
      <vt:lpstr>Checking for NULL Values</vt:lpstr>
      <vt:lpstr>Removing the NULL Values using dropna() function</vt:lpstr>
      <vt:lpstr>Convert strings to datetime </vt:lpstr>
      <vt:lpstr> Get year, month, and day  </vt:lpstr>
      <vt:lpstr>Display the Pandas DataFrame in Heatmap style </vt:lpstr>
      <vt:lpstr>PowerPoint Presentation</vt:lpstr>
      <vt:lpstr>Dataframe.corr()</vt:lpstr>
      <vt:lpstr>Describe Data()</vt:lpstr>
      <vt:lpstr>Time Series Plot or Line Plot</vt:lpstr>
      <vt:lpstr>Time Series Decomposition Plot</vt:lpstr>
      <vt:lpstr>PowerPoint Presentation</vt:lpstr>
      <vt:lpstr>ACF &amp; PACF Plot</vt:lpstr>
      <vt:lpstr>PowerPoint Presentation</vt:lpstr>
      <vt:lpstr>INTRODUCTION TO STATIONARY &amp; NON-STATIONARY SERIES </vt:lpstr>
      <vt:lpstr>Augmented Dickey-Fuller (ADF) Test</vt:lpstr>
      <vt:lpstr>INTRODUCTION TO UPSAMPLING &amp; DOWNSAMPLING</vt:lpstr>
      <vt:lpstr>Transformations</vt:lpstr>
      <vt:lpstr>Data Driven Model</vt:lpstr>
      <vt:lpstr>Holt Method</vt:lpstr>
      <vt:lpstr>Holts winter exponential smoothing with  additive seasonality and additive trend</vt:lpstr>
      <vt:lpstr>Final Model by combining train and test </vt:lpstr>
      <vt:lpstr>NEURAL NETWORK</vt:lpstr>
      <vt:lpstr>PowerPoint Presentation</vt:lpstr>
      <vt:lpstr>PowerPoint Presentation</vt:lpstr>
      <vt:lpstr>PowerPoint Presentation</vt:lpstr>
      <vt:lpstr>LINE PLOT</vt:lpstr>
      <vt:lpstr> LSTM of one year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Forecasting using PyCaret</vt:lpstr>
      <vt:lpstr>Dividing the dataset into test and train set</vt:lpstr>
      <vt:lpstr>Setting up the PyCaret Module</vt:lpstr>
      <vt:lpstr>Comparing all PyCaret models</vt:lpstr>
      <vt:lpstr>PowerPoint Presentation</vt:lpstr>
      <vt:lpstr>Creating the Model</vt:lpstr>
      <vt:lpstr>Tuning the model</vt:lpstr>
      <vt:lpstr>Predictions</vt:lpstr>
      <vt:lpstr>AR Model[Autoregression]</vt:lpstr>
      <vt:lpstr>PowerPoint Presentation</vt:lpstr>
      <vt:lpstr>PowerPoint Presentation</vt:lpstr>
      <vt:lpstr>PowerPoint Presentation</vt:lpstr>
      <vt:lpstr>Deployment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nihad</dc:creator>
  <cp:lastModifiedBy>nida nihad</cp:lastModifiedBy>
  <cp:revision>16</cp:revision>
  <dcterms:created xsi:type="dcterms:W3CDTF">2021-08-03T08:33:14Z</dcterms:created>
  <dcterms:modified xsi:type="dcterms:W3CDTF">2021-08-20T18:46:29Z</dcterms:modified>
</cp:coreProperties>
</file>